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353" r:id="rId3"/>
    <p:sldId id="360" r:id="rId4"/>
    <p:sldId id="361" r:id="rId5"/>
    <p:sldId id="364" r:id="rId6"/>
    <p:sldId id="363" r:id="rId7"/>
    <p:sldId id="365" r:id="rId8"/>
    <p:sldId id="3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37"/>
    <p:restoredTop sz="93333"/>
  </p:normalViewPr>
  <p:slideViewPr>
    <p:cSldViewPr snapToGrid="0" snapToObjects="1">
      <p:cViewPr varScale="1">
        <p:scale>
          <a:sx n="119" d="100"/>
          <a:sy n="119" d="100"/>
        </p:scale>
        <p:origin x="576" y="192"/>
      </p:cViewPr>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9.png>
</file>

<file path=ppt/media/image2.png>
</file>

<file path=ppt/media/image3.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816A9A-307B-C74C-AE59-0F65D324EB1E}" type="datetimeFigureOut">
              <a:rPr lang="en-US" smtClean="0"/>
              <a:t>2/8/22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6ECCA2-5C85-0F4D-8DF8-33854ED8A84C}" type="slidenum">
              <a:rPr lang="en-US" smtClean="0"/>
              <a:t>‹#›</a:t>
            </a:fld>
            <a:endParaRPr lang="en-US"/>
          </a:p>
        </p:txBody>
      </p:sp>
    </p:spTree>
    <p:extLst>
      <p:ext uri="{BB962C8B-B14F-4D97-AF65-F5344CB8AC3E}">
        <p14:creationId xmlns:p14="http://schemas.microsoft.com/office/powerpoint/2010/main" val="3919443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presentation, I will introduce two sets of data that demonstrate a classic phenomenon in gambling, called loss-chasing. The data were collected both from laboratory studies and an actual online gambling form, so using this complementary methods, hopefully I can give a you a good overview about this phenomenon.</a:t>
            </a:r>
          </a:p>
        </p:txBody>
      </p:sp>
      <p:sp>
        <p:nvSpPr>
          <p:cNvPr id="4" name="Slide Number Placeholder 3"/>
          <p:cNvSpPr>
            <a:spLocks noGrp="1"/>
          </p:cNvSpPr>
          <p:nvPr>
            <p:ph type="sldNum" sz="quarter" idx="5"/>
          </p:nvPr>
        </p:nvSpPr>
        <p:spPr/>
        <p:txBody>
          <a:bodyPr/>
          <a:lstStyle/>
          <a:p>
            <a:fld id="{896ECCA2-5C85-0F4D-8DF8-33854ED8A84C}" type="slidenum">
              <a:rPr lang="en-US" smtClean="0"/>
              <a:t>1</a:t>
            </a:fld>
            <a:endParaRPr lang="en-US"/>
          </a:p>
        </p:txBody>
      </p:sp>
    </p:spTree>
    <p:extLst>
      <p:ext uri="{BB962C8B-B14F-4D97-AF65-F5344CB8AC3E}">
        <p14:creationId xmlns:p14="http://schemas.microsoft.com/office/powerpoint/2010/main" val="1023339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Loss-chasing is when people bet more in order to recover their losses. </a:t>
            </a: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So why I called loss-chasing a “classic”, because it’s one of the diagnostic symptoms in the DSM, and it’s also the most commonly endorsed item, 80% of PG endorsed it. In the DSM, loss-chasing is worded as “if the gambler returns another day to recoup losses”. We would called it as “between session chasing” because the pattern of “increase betting” happens across gambling sessions.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Alternatively, chasing can happen within a single gambling session. For instance, when the gambler increases the bet size over the course of the gambling session; or they bet longer. These patterns are also logically sound if the gambler try to win their money back, however, not many gambling studies collected such behavioural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________________________________________________________________</a:t>
            </a:r>
          </a:p>
          <a:p>
            <a:r>
              <a:rPr lang="en-CA" dirty="0"/>
              <a:t>(Q: Difference between-within? Transition from recreational to PG is increased between-session chasing (e.g., 60% recreational gamblers endorsed between-session, 80% PG endorsed it). Account closers (due to problems) increased bet size as the day closed to the closure)</a:t>
            </a:r>
          </a:p>
        </p:txBody>
      </p:sp>
      <p:sp>
        <p:nvSpPr>
          <p:cNvPr id="4" name="Slide Number Placeholder 3"/>
          <p:cNvSpPr>
            <a:spLocks noGrp="1"/>
          </p:cNvSpPr>
          <p:nvPr>
            <p:ph type="sldNum" sz="quarter" idx="5"/>
          </p:nvPr>
        </p:nvSpPr>
        <p:spPr/>
        <p:txBody>
          <a:bodyPr/>
          <a:lstStyle/>
          <a:p>
            <a:fld id="{896ECCA2-5C85-0F4D-8DF8-33854ED8A84C}" type="slidenum">
              <a:rPr lang="en-US" smtClean="0"/>
              <a:t>2</a:t>
            </a:fld>
            <a:endParaRPr lang="en-US"/>
          </a:p>
        </p:txBody>
      </p:sp>
    </p:spTree>
    <p:extLst>
      <p:ext uri="{BB962C8B-B14F-4D97-AF65-F5344CB8AC3E}">
        <p14:creationId xmlns:p14="http://schemas.microsoft.com/office/powerpoint/2010/main" val="23882456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 analysis used the bet-by-bet </a:t>
            </a:r>
            <a:r>
              <a:rPr lang="en-US" dirty="0" err="1"/>
              <a:t>behaviour</a:t>
            </a:r>
            <a:r>
              <a:rPr lang="en-US" dirty="0"/>
              <a:t> tracked on the </a:t>
            </a:r>
            <a:r>
              <a:rPr lang="en-US" dirty="0" err="1"/>
              <a:t>playnow</a:t>
            </a:r>
            <a:r>
              <a:rPr lang="en-US" dirty="0"/>
              <a:t> website, which the BC online gambling platform. Gamblers have to take the losses from their own pocket, instead of hypothetical losses in the lab, so that will give us more insight on realistic loss-chasing.</a:t>
            </a:r>
          </a:p>
          <a:p>
            <a:pPr marL="171450" indent="-171450">
              <a:buFontTx/>
              <a:buChar char="-"/>
            </a:pPr>
            <a:r>
              <a:rPr lang="en-US" dirty="0"/>
              <a:t>This analysis included one-month betting data in April 2015; these users played at least 1 session in slots, tables games, and video poker and we also excluded users who bet extremely more as outliers</a:t>
            </a:r>
          </a:p>
          <a:p>
            <a:pPr marL="171450" indent="-171450">
              <a:buFontTx/>
              <a:buChar char="-"/>
            </a:pPr>
            <a:r>
              <a:rPr lang="en-US" dirty="0"/>
              <a:t>In the end, we have over 100 thousand gambling sessions from just under 10 thousand unique users. And users played slots in most sessions and least in video poker.</a:t>
            </a:r>
          </a:p>
          <a:p>
            <a:endParaRPr lang="en-US" dirty="0"/>
          </a:p>
        </p:txBody>
      </p:sp>
      <p:sp>
        <p:nvSpPr>
          <p:cNvPr id="4" name="Slide Number Placeholder 3"/>
          <p:cNvSpPr>
            <a:spLocks noGrp="1"/>
          </p:cNvSpPr>
          <p:nvPr>
            <p:ph type="sldNum" sz="quarter" idx="5"/>
          </p:nvPr>
        </p:nvSpPr>
        <p:spPr/>
        <p:txBody>
          <a:bodyPr/>
          <a:lstStyle/>
          <a:p>
            <a:fld id="{896ECCA2-5C85-0F4D-8DF8-33854ED8A84C}" type="slidenum">
              <a:rPr lang="en-US" smtClean="0"/>
              <a:t>3</a:t>
            </a:fld>
            <a:endParaRPr lang="en-US"/>
          </a:p>
        </p:txBody>
      </p:sp>
    </p:spTree>
    <p:extLst>
      <p:ext uri="{BB962C8B-B14F-4D97-AF65-F5344CB8AC3E}">
        <p14:creationId xmlns:p14="http://schemas.microsoft.com/office/powerpoint/2010/main" val="445128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dirty="0"/>
              <a:t>For this data set, our questions are first, does the magnitude of the total loss in the prior session predict the time interval between the gambling session? A shorter time interval to the next session indicate a higher urgency to chase losses. </a:t>
            </a:r>
          </a:p>
          <a:p>
            <a:pPr marL="171450" indent="-171450">
              <a:buFontTx/>
              <a:buChar char="-"/>
            </a:pPr>
            <a:r>
              <a:rPr lang="en-CA" dirty="0"/>
              <a:t>Second, how does this chasing tendency vary the 3 games? </a:t>
            </a:r>
          </a:p>
          <a:p>
            <a:pPr marL="628650" lvl="1" indent="-171450">
              <a:buFontTx/>
              <a:buChar char="-"/>
            </a:pPr>
            <a:r>
              <a:rPr lang="en-CA" dirty="0"/>
              <a:t>Slots and video poker are fast pace games, technically you can keep pressing the same button to continue betting and thus they accumulate losses quickly. Whereas table games such as roulette and blackjack, they require intentional moves and they have more flexibility in bets , such as you need to place your bet on numbers, so they are slower paced games.</a:t>
            </a:r>
          </a:p>
          <a:p>
            <a:pPr marL="628650" lvl="1" indent="-171450">
              <a:buFontTx/>
              <a:buChar char="-"/>
            </a:pPr>
            <a:r>
              <a:rPr lang="en-CA" dirty="0"/>
              <a:t>So these different game attributes may contribute to the urgency of returning to platform in order to losses.</a:t>
            </a: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ym typeface="Wingdings" pitchFamily="2" charset="2"/>
              </a:rPr>
              <a:t>(fixed bet (default): slots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ym typeface="Wingdings" pitchFamily="2" charset="2"/>
              </a:rPr>
              <a:t>Table games: changing bet,</a:t>
            </a:r>
            <a:r>
              <a:rPr lang="en-CA" dirty="0"/>
              <a:t> and more flexibility of bets, require intentional moves)</a:t>
            </a:r>
            <a:endParaRPr lang="en-US" b="1" dirty="0"/>
          </a:p>
          <a:p>
            <a:endParaRPr lang="en-US" dirty="0"/>
          </a:p>
        </p:txBody>
      </p:sp>
      <p:sp>
        <p:nvSpPr>
          <p:cNvPr id="4" name="Slide Number Placeholder 3"/>
          <p:cNvSpPr>
            <a:spLocks noGrp="1"/>
          </p:cNvSpPr>
          <p:nvPr>
            <p:ph type="sldNum" sz="quarter" idx="5"/>
          </p:nvPr>
        </p:nvSpPr>
        <p:spPr/>
        <p:txBody>
          <a:bodyPr/>
          <a:lstStyle/>
          <a:p>
            <a:fld id="{896ECCA2-5C85-0F4D-8DF8-33854ED8A84C}" type="slidenum">
              <a:rPr lang="en-US" smtClean="0"/>
              <a:t>4</a:t>
            </a:fld>
            <a:endParaRPr lang="en-US"/>
          </a:p>
        </p:txBody>
      </p:sp>
    </p:spTree>
    <p:extLst>
      <p:ext uri="{BB962C8B-B14F-4D97-AF65-F5344CB8AC3E}">
        <p14:creationId xmlns:p14="http://schemas.microsoft.com/office/powerpoint/2010/main" val="371955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sz="1200" b="0" i="0" kern="1200" dirty="0">
                <a:solidFill>
                  <a:schemeClr val="tx1"/>
                </a:solidFill>
                <a:effectLst/>
                <a:latin typeface="+mn-lt"/>
                <a:ea typeface="+mn-ea"/>
                <a:cs typeface="+mn-cs"/>
              </a:rPr>
              <a:t>To introduce the analysis briefly, we basically run a multilevel modelling due to the nature of the data set. The sessional data, including prior total loss, time interval to the next session, and game type are all clustered within a user. </a:t>
            </a:r>
          </a:p>
          <a:p>
            <a:pPr marL="171450" indent="-171450">
              <a:buFontTx/>
              <a:buChar char="-"/>
            </a:pPr>
            <a:r>
              <a:rPr lang="en-CA" sz="1200" b="0" i="0" kern="1200" dirty="0">
                <a:solidFill>
                  <a:schemeClr val="tx1"/>
                </a:solidFill>
                <a:effectLst/>
                <a:latin typeface="+mn-lt"/>
                <a:ea typeface="+mn-ea"/>
                <a:cs typeface="+mn-cs"/>
              </a:rPr>
              <a:t>the predictors are prior total loss, game, and their interaction term, the DV is the time interval between gambling sessions. We ran generalized linear model with these terms with the random factor of user id.</a:t>
            </a:r>
          </a:p>
          <a:p>
            <a:endParaRPr lang="en-CA" sz="1200" b="0" i="0" kern="1200" dirty="0">
              <a:solidFill>
                <a:schemeClr val="tx1"/>
              </a:solidFill>
              <a:effectLst/>
              <a:latin typeface="+mn-lt"/>
              <a:ea typeface="+mn-ea"/>
              <a:cs typeface="+mn-cs"/>
            </a:endParaRPr>
          </a:p>
          <a:p>
            <a:endParaRPr lang="en-CA" sz="1200" b="0" i="0" kern="1200" dirty="0">
              <a:solidFill>
                <a:schemeClr val="tx1"/>
              </a:solidFill>
              <a:effectLst/>
              <a:latin typeface="+mn-lt"/>
              <a:ea typeface="+mn-ea"/>
              <a:cs typeface="+mn-cs"/>
            </a:endParaRP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(The link function provides the relationship between the predictor and the mean of the distribution function.</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OLS is the DV normal distribution</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Why use Gamma GLM here?</a:t>
            </a:r>
          </a:p>
          <a:p>
            <a:endParaRPr lang="en-CA" sz="1200" b="0" i="0" kern="1200" dirty="0">
              <a:solidFill>
                <a:schemeClr val="tx1"/>
              </a:solidFill>
              <a:effectLst/>
              <a:latin typeface="+mn-lt"/>
              <a:ea typeface="+mn-ea"/>
              <a:cs typeface="+mn-cs"/>
            </a:endParaRPr>
          </a:p>
          <a:p>
            <a:r>
              <a:rPr lang="en-CA" dirty="0"/>
              <a:t>Generalized linear mixed model, the gamma distribution with a log link</a:t>
            </a:r>
          </a:p>
          <a:p>
            <a:r>
              <a:rPr lang="en-US" dirty="0"/>
              <a:t>Scaled prior total loss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DV = Time interval (positive-only and positively skewed)</a:t>
            </a:r>
          </a:p>
          <a:p>
            <a:endParaRPr lang="en-US" dirty="0"/>
          </a:p>
          <a:p>
            <a:endParaRPr lang="en-US" dirty="0"/>
          </a:p>
        </p:txBody>
      </p:sp>
      <p:sp>
        <p:nvSpPr>
          <p:cNvPr id="4" name="Slide Number Placeholder 3"/>
          <p:cNvSpPr>
            <a:spLocks noGrp="1"/>
          </p:cNvSpPr>
          <p:nvPr>
            <p:ph type="sldNum" sz="quarter" idx="5"/>
          </p:nvPr>
        </p:nvSpPr>
        <p:spPr/>
        <p:txBody>
          <a:bodyPr/>
          <a:lstStyle/>
          <a:p>
            <a:fld id="{896ECCA2-5C85-0F4D-8DF8-33854ED8A84C}" type="slidenum">
              <a:rPr lang="en-US" smtClean="0"/>
              <a:t>5</a:t>
            </a:fld>
            <a:endParaRPr lang="en-US"/>
          </a:p>
        </p:txBody>
      </p:sp>
    </p:spTree>
    <p:extLst>
      <p:ext uri="{BB962C8B-B14F-4D97-AF65-F5344CB8AC3E}">
        <p14:creationId xmlns:p14="http://schemas.microsoft.com/office/powerpoint/2010/main" val="299371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descriptive data. In slots, users lost $64.24 on an average session, that were significantly more than table games and video poker sessions. </a:t>
            </a:r>
          </a:p>
          <a:p>
            <a:r>
              <a:rPr lang="en-US" dirty="0"/>
              <a:t>In terms of the time interval to the next session, table games players took the longest time to return the platform – 13 </a:t>
            </a:r>
            <a:r>
              <a:rPr lang="en-US" dirty="0" err="1"/>
              <a:t>hrs</a:t>
            </a:r>
            <a:r>
              <a:rPr lang="en-US" dirty="0"/>
              <a:t>, then followed the slots players, which took 12.68 hours, then the video poker players took the shortest time to return, about 10.55 hour</a:t>
            </a:r>
          </a:p>
          <a:p>
            <a:endParaRPr lang="en-US" dirty="0"/>
          </a:p>
          <a:p>
            <a:r>
              <a:rPr lang="en-US" dirty="0"/>
              <a:t>Kruskal–Wallis</a:t>
            </a:r>
            <a:r>
              <a:rPr lang="en-US" sz="1200" b="0" i="0" kern="1200" dirty="0">
                <a:solidFill>
                  <a:schemeClr val="tx1"/>
                </a:solidFill>
                <a:effectLst/>
                <a:latin typeface="+mn-lt"/>
                <a:ea typeface="+mn-ea"/>
                <a:cs typeface="+mn-cs"/>
              </a:rPr>
              <a:t>: </a:t>
            </a:r>
            <a:r>
              <a:rPr lang="en-CA" sz="1200" b="1" i="0" kern="1200" dirty="0">
                <a:solidFill>
                  <a:schemeClr val="tx1"/>
                </a:solidFill>
                <a:effectLst/>
                <a:latin typeface="+mn-lt"/>
                <a:ea typeface="+mn-ea"/>
                <a:cs typeface="+mn-cs"/>
              </a:rPr>
              <a:t>one-way ANOVA on ranks</a:t>
            </a:r>
            <a:endParaRPr lang="en-US" dirty="0"/>
          </a:p>
        </p:txBody>
      </p:sp>
      <p:sp>
        <p:nvSpPr>
          <p:cNvPr id="4" name="Slide Number Placeholder 3"/>
          <p:cNvSpPr>
            <a:spLocks noGrp="1"/>
          </p:cNvSpPr>
          <p:nvPr>
            <p:ph type="sldNum" sz="quarter" idx="5"/>
          </p:nvPr>
        </p:nvSpPr>
        <p:spPr/>
        <p:txBody>
          <a:bodyPr/>
          <a:lstStyle/>
          <a:p>
            <a:fld id="{896ECCA2-5C85-0F4D-8DF8-33854ED8A84C}" type="slidenum">
              <a:rPr lang="en-US" smtClean="0"/>
              <a:t>6</a:t>
            </a:fld>
            <a:endParaRPr lang="en-US"/>
          </a:p>
        </p:txBody>
      </p:sp>
    </p:spTree>
    <p:extLst>
      <p:ext uri="{BB962C8B-B14F-4D97-AF65-F5344CB8AC3E}">
        <p14:creationId xmlns:p14="http://schemas.microsoft.com/office/powerpoint/2010/main" val="1927503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 The graph here shows how time interval to the next session changed by the prior loss across the 3 games. The y-axis is time interval between sessions in hours,  x-axis showed a standardized loss. Loss at 0 is the average loss of a session. Right to the 0 means a loss more than the average, left to the 0 means a loss less than the average, but doesn’t means it’s a win. </a:t>
            </a:r>
          </a:p>
          <a:p>
            <a:pPr lvl="1"/>
            <a:endParaRPr lang="en-US" dirty="0"/>
          </a:p>
          <a:p>
            <a:pPr marL="628650" lvl="1" indent="-171450">
              <a:buFontTx/>
              <a:buChar char="-"/>
            </a:pPr>
            <a:r>
              <a:rPr lang="en-US" dirty="0"/>
              <a:t>Overall, all three lines are in the downward sloping, meaning users reduced time interval to the next session as they lost more, that is what we called between-session loss-chasing. Table games had longer time interval between sessions overall across losses.</a:t>
            </a:r>
          </a:p>
          <a:p>
            <a:pPr marL="628650" lvl="1" indent="-171450">
              <a:buFontTx/>
              <a:buChar char="-"/>
            </a:pPr>
            <a:r>
              <a:rPr lang="en-US" dirty="0"/>
              <a:t>This chasing tendency varied by games. The slopes are similar in video poker and slots (blue and read lines here), meaning their chasing pattern is similar. Whereas the table games have a gentler slope than the slots and video poker, meaning that an additional unit increase in loss induced a longer time interval relative to the other two, so table games chased less urgently .</a:t>
            </a:r>
          </a:p>
          <a:p>
            <a:pPr marL="628650" lvl="1" indent="-171450">
              <a:buFontTx/>
              <a:buChar char="-"/>
            </a:pPr>
            <a:endParaRPr lang="en-US" dirty="0"/>
          </a:p>
          <a:p>
            <a:pPr lvl="1"/>
            <a:endParaRPr lang="en-US" sz="2000" dirty="0"/>
          </a:p>
          <a:p>
            <a:endParaRPr lang="en-US" dirty="0"/>
          </a:p>
        </p:txBody>
      </p:sp>
      <p:sp>
        <p:nvSpPr>
          <p:cNvPr id="4" name="Slide Number Placeholder 3"/>
          <p:cNvSpPr>
            <a:spLocks noGrp="1"/>
          </p:cNvSpPr>
          <p:nvPr>
            <p:ph type="sldNum" sz="quarter" idx="5"/>
          </p:nvPr>
        </p:nvSpPr>
        <p:spPr/>
        <p:txBody>
          <a:bodyPr/>
          <a:lstStyle/>
          <a:p>
            <a:fld id="{896ECCA2-5C85-0F4D-8DF8-33854ED8A84C}" type="slidenum">
              <a:rPr lang="en-US" smtClean="0"/>
              <a:t>7</a:t>
            </a:fld>
            <a:endParaRPr lang="en-US"/>
          </a:p>
        </p:txBody>
      </p:sp>
    </p:spTree>
    <p:extLst>
      <p:ext uri="{BB962C8B-B14F-4D97-AF65-F5344CB8AC3E}">
        <p14:creationId xmlns:p14="http://schemas.microsoft.com/office/powerpoint/2010/main" val="8936260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kern="1200" dirty="0">
                <a:solidFill>
                  <a:schemeClr val="tx1"/>
                </a:solidFill>
                <a:effectLst/>
                <a:latin typeface="+mn-lt"/>
                <a:ea typeface="+mn-ea"/>
                <a:cs typeface="+mn-cs"/>
              </a:rPr>
              <a:t>In conclusion,  we do see that a loss-chasing pattern between sessions across games, a larger loss induced a shortened time interval to the next session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kern="1200" dirty="0">
                <a:solidFill>
                  <a:schemeClr val="tx1"/>
                </a:solidFill>
                <a:effectLst/>
                <a:latin typeface="+mn-lt"/>
                <a:ea typeface="+mn-ea"/>
                <a:cs typeface="+mn-cs"/>
              </a:rPr>
              <a:t>Furthermore, this loss-chasing tendency varied by games. The chasing was less urgent in table games than slots and poker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kern="1200" dirty="0">
                <a:solidFill>
                  <a:schemeClr val="tx1"/>
                </a:solidFill>
                <a:effectLst/>
                <a:latin typeface="+mn-lt"/>
                <a:ea typeface="+mn-ea"/>
                <a:cs typeface="+mn-cs"/>
              </a:rPr>
              <a:t>It may because that slots and video poker are more fast-pacing games and may accumulated loss faster, hence users returned faster. In that sense, we may argue that the two are more addictive form of gambling games than table games.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kern="1200" dirty="0">
                <a:solidFill>
                  <a:schemeClr val="tx1"/>
                </a:solidFill>
                <a:effectLst/>
                <a:latin typeface="+mn-lt"/>
                <a:ea typeface="+mn-ea"/>
                <a:cs typeface="+mn-cs"/>
              </a:rPr>
              <a:t>Also, we often argued that slots in land based casino is the most addictive gambling games, here we see an evidence that slots is also addictive online in terms of chasing. But rarely data compared online games, especially no data directly compared slots and video poker. Given the all land based casino are closed in some capacity due to pandemic, it’s a good chance to dive more into the online gambling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96ECCA2-5C85-0F4D-8DF8-33854ED8A84C}" type="slidenum">
              <a:rPr lang="en-US" smtClean="0"/>
              <a:t>8</a:t>
            </a:fld>
            <a:endParaRPr lang="en-US"/>
          </a:p>
        </p:txBody>
      </p:sp>
    </p:spTree>
    <p:extLst>
      <p:ext uri="{BB962C8B-B14F-4D97-AF65-F5344CB8AC3E}">
        <p14:creationId xmlns:p14="http://schemas.microsoft.com/office/powerpoint/2010/main" val="188652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749B2-C844-D945-9B92-217390BD36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A6201A5-31F2-334E-910E-2CF8E94753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8DDA64-284E-4444-B67D-C0B93D3792D5}"/>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5" name="Footer Placeholder 4">
            <a:extLst>
              <a:ext uri="{FF2B5EF4-FFF2-40B4-BE49-F238E27FC236}">
                <a16:creationId xmlns:a16="http://schemas.microsoft.com/office/drawing/2014/main" id="{6A1FC967-4DDC-274D-B766-A50E44CE8B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50D7-16F3-D24B-9D05-36A55C338962}"/>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1812705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362F3-E203-3941-A4D4-171B27CFAA6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7AFE32-0611-F645-9AAD-46D0DA030A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E69773-D980-5041-A549-7AA9E2A3697A}"/>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5" name="Footer Placeholder 4">
            <a:extLst>
              <a:ext uri="{FF2B5EF4-FFF2-40B4-BE49-F238E27FC236}">
                <a16:creationId xmlns:a16="http://schemas.microsoft.com/office/drawing/2014/main" id="{31769C66-717A-0F4D-A69F-5249306F2C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90AEB7-1E66-5B4B-99FA-4BF239FBE441}"/>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3641746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FCD071-D8B6-9F4D-85D0-1080BE8F6E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79B9B0A-7778-EF41-B1AF-057CD116FC6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F14DAD-F6F5-2A49-AA48-BE6B566F6551}"/>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5" name="Footer Placeholder 4">
            <a:extLst>
              <a:ext uri="{FF2B5EF4-FFF2-40B4-BE49-F238E27FC236}">
                <a16:creationId xmlns:a16="http://schemas.microsoft.com/office/drawing/2014/main" id="{12779059-9F6F-CB4B-BD18-0E858BBF67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880226-930B-084E-96F7-E29439F2C7E3}"/>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679892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798F7-9A2E-4C40-A3FD-24258D443A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BE7FA3-EAA0-F944-ACDE-636CFA8086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9DBE53-942C-A049-AC0A-A94A9FE994EC}"/>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5" name="Footer Placeholder 4">
            <a:extLst>
              <a:ext uri="{FF2B5EF4-FFF2-40B4-BE49-F238E27FC236}">
                <a16:creationId xmlns:a16="http://schemas.microsoft.com/office/drawing/2014/main" id="{F5BFA0F7-8D2D-A849-B164-8F0CC1CCD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D96F8-D9EB-6049-B430-A74CD1E8E6CF}"/>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2435585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881F0-B01C-9F46-AC96-BFF1F10560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D193550-C48B-6E43-A03D-CE294A3D7C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F2BCCE-E915-8448-ADE3-D04F0E45DD40}"/>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5" name="Footer Placeholder 4">
            <a:extLst>
              <a:ext uri="{FF2B5EF4-FFF2-40B4-BE49-F238E27FC236}">
                <a16:creationId xmlns:a16="http://schemas.microsoft.com/office/drawing/2014/main" id="{334C4913-D3E7-6B4A-9BCD-F6CC14F7E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098D72-6B1C-024B-87BA-FC49B1882040}"/>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3915393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0D61E-F0C4-DA49-9731-5A03EDA65E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2038F3-973A-E241-B8B1-8B0E289C99A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A15A750-8E93-C04E-9E68-E0CB3458A04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0FD2C-72E1-934A-B6A5-E8216EDB6F70}"/>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6" name="Footer Placeholder 5">
            <a:extLst>
              <a:ext uri="{FF2B5EF4-FFF2-40B4-BE49-F238E27FC236}">
                <a16:creationId xmlns:a16="http://schemas.microsoft.com/office/drawing/2014/main" id="{1D3E1AC8-41E7-F04D-A730-D6F449F58D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32346A-4CEE-BE4F-9B74-F4281CDB096F}"/>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18634387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1A35C-393F-234D-9756-6DCF42CD0BD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73FC493-E526-CD4C-BC0D-2E491A41CA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038312-C34E-AC4C-B934-2FA91AEF56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20964C-5E83-294C-BF0E-152B86433A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1DEE1D-0737-B241-8E40-BA578DD818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5536B21-A61B-4042-BBD1-E3CAAA8FDC94}"/>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8" name="Footer Placeholder 7">
            <a:extLst>
              <a:ext uri="{FF2B5EF4-FFF2-40B4-BE49-F238E27FC236}">
                <a16:creationId xmlns:a16="http://schemas.microsoft.com/office/drawing/2014/main" id="{745A53CD-A33E-584D-95B7-9853CE7EF1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074BD71-B0C9-7443-AA7E-3DFDC89C0370}"/>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1057295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3CC26-13CE-2645-8799-F791705DB2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10EA9DE-C710-2049-9D20-65288025B365}"/>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4" name="Footer Placeholder 3">
            <a:extLst>
              <a:ext uri="{FF2B5EF4-FFF2-40B4-BE49-F238E27FC236}">
                <a16:creationId xmlns:a16="http://schemas.microsoft.com/office/drawing/2014/main" id="{EF8AEF9F-7E96-2E43-B194-126C80FBC63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3DF7E34-AF94-234C-8518-B5EACB591B8E}"/>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1791528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51D411-5E3A-7548-9DE0-789F0D4691C8}"/>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3" name="Footer Placeholder 2">
            <a:extLst>
              <a:ext uri="{FF2B5EF4-FFF2-40B4-BE49-F238E27FC236}">
                <a16:creationId xmlns:a16="http://schemas.microsoft.com/office/drawing/2014/main" id="{C6B037B7-FFF3-6C44-8631-26F1FD10591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7F7805-1C35-9C43-81A3-DF8ABA92ABBD}"/>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3608187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8BB16-9D45-9741-9864-FB383E8399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D514BD-A388-4B41-B7AA-B941891C465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BF61D4-4FC5-954E-80AF-72C72F941F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67AF85-D71F-894E-80BE-3C1146873169}"/>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6" name="Footer Placeholder 5">
            <a:extLst>
              <a:ext uri="{FF2B5EF4-FFF2-40B4-BE49-F238E27FC236}">
                <a16:creationId xmlns:a16="http://schemas.microsoft.com/office/drawing/2014/main" id="{77DFC0F8-ED6B-AA4E-BA98-DAF3062E5A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4CD2A6-033C-F64E-8BE7-88ED7E7CAFF8}"/>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33965616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EB6D-92E4-4148-BE2F-30F0C74767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6231B6-A58A-4A48-ABED-13ECB4C52E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2793CF-9B3A-5F46-928D-C90A0FE307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648E2-121B-3742-876D-506EE2A8C8FD}"/>
              </a:ext>
            </a:extLst>
          </p:cNvPr>
          <p:cNvSpPr>
            <a:spLocks noGrp="1"/>
          </p:cNvSpPr>
          <p:nvPr>
            <p:ph type="dt" sz="half" idx="10"/>
          </p:nvPr>
        </p:nvSpPr>
        <p:spPr/>
        <p:txBody>
          <a:bodyPr/>
          <a:lstStyle/>
          <a:p>
            <a:fld id="{55282BFA-C40A-C442-B06E-25A507290BBC}" type="datetimeFigureOut">
              <a:rPr lang="en-US" smtClean="0"/>
              <a:t>2/8/22</a:t>
            </a:fld>
            <a:endParaRPr lang="en-US"/>
          </a:p>
        </p:txBody>
      </p:sp>
      <p:sp>
        <p:nvSpPr>
          <p:cNvPr id="6" name="Footer Placeholder 5">
            <a:extLst>
              <a:ext uri="{FF2B5EF4-FFF2-40B4-BE49-F238E27FC236}">
                <a16:creationId xmlns:a16="http://schemas.microsoft.com/office/drawing/2014/main" id="{C0C39114-BC8B-3640-9BA4-BAF308C5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A5F11C-6144-184E-8C8E-D6402E87294C}"/>
              </a:ext>
            </a:extLst>
          </p:cNvPr>
          <p:cNvSpPr>
            <a:spLocks noGrp="1"/>
          </p:cNvSpPr>
          <p:nvPr>
            <p:ph type="sldNum" sz="quarter" idx="12"/>
          </p:nvPr>
        </p:nvSpPr>
        <p:spPr/>
        <p:txBody>
          <a:bodyPr/>
          <a:lstStyle/>
          <a:p>
            <a:fld id="{06089A5D-49D6-814F-92F4-16774AFD6363}" type="slidenum">
              <a:rPr lang="en-US" smtClean="0"/>
              <a:t>‹#›</a:t>
            </a:fld>
            <a:endParaRPr lang="en-US"/>
          </a:p>
        </p:txBody>
      </p:sp>
    </p:spTree>
    <p:extLst>
      <p:ext uri="{BB962C8B-B14F-4D97-AF65-F5344CB8AC3E}">
        <p14:creationId xmlns:p14="http://schemas.microsoft.com/office/powerpoint/2010/main" val="2994782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4A0AA8-2E67-7244-B738-A648A3465E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1DCEC54-1DC4-BC41-B27B-E39088A2A8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9F2AE3-197C-D84B-98C6-77B06BBBA1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282BFA-C40A-C442-B06E-25A507290BBC}" type="datetimeFigureOut">
              <a:rPr lang="en-US" smtClean="0"/>
              <a:t>2/8/22</a:t>
            </a:fld>
            <a:endParaRPr lang="en-US"/>
          </a:p>
        </p:txBody>
      </p:sp>
      <p:sp>
        <p:nvSpPr>
          <p:cNvPr id="5" name="Footer Placeholder 4">
            <a:extLst>
              <a:ext uri="{FF2B5EF4-FFF2-40B4-BE49-F238E27FC236}">
                <a16:creationId xmlns:a16="http://schemas.microsoft.com/office/drawing/2014/main" id="{A2ED2290-AA5E-FE47-99A0-2B3D5A0718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3E69877-905F-9248-B96F-C0DEBDDCEE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089A5D-49D6-814F-92F4-16774AFD6363}" type="slidenum">
              <a:rPr lang="en-US" smtClean="0"/>
              <a:t>‹#›</a:t>
            </a:fld>
            <a:endParaRPr lang="en-US"/>
          </a:p>
        </p:txBody>
      </p:sp>
    </p:spTree>
    <p:extLst>
      <p:ext uri="{BB962C8B-B14F-4D97-AF65-F5344CB8AC3E}">
        <p14:creationId xmlns:p14="http://schemas.microsoft.com/office/powerpoint/2010/main" val="31206684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694FD-BAD3-9A4F-A4D6-DAB43DA7D496}"/>
              </a:ext>
            </a:extLst>
          </p:cNvPr>
          <p:cNvSpPr>
            <a:spLocks noGrp="1"/>
          </p:cNvSpPr>
          <p:nvPr>
            <p:ph type="ctrTitle"/>
          </p:nvPr>
        </p:nvSpPr>
        <p:spPr>
          <a:xfrm>
            <a:off x="0" y="1122363"/>
            <a:ext cx="12191999" cy="1996394"/>
          </a:xfrm>
        </p:spPr>
        <p:txBody>
          <a:bodyPr>
            <a:normAutofit fontScale="90000"/>
          </a:bodyPr>
          <a:lstStyle/>
          <a:p>
            <a:pPr>
              <a:lnSpc>
                <a:spcPct val="150000"/>
              </a:lnSpc>
            </a:pPr>
            <a:r>
              <a:rPr lang="en-US" b="1" dirty="0"/>
              <a:t>How do gamblers chase losses?</a:t>
            </a:r>
            <a:br>
              <a:rPr lang="en-US" b="1" dirty="0"/>
            </a:br>
            <a:r>
              <a:rPr lang="en-US" sz="3800" b="1" dirty="0"/>
              <a:t>Evidence from online gambling data</a:t>
            </a:r>
          </a:p>
        </p:txBody>
      </p:sp>
      <p:sp>
        <p:nvSpPr>
          <p:cNvPr id="3" name="Subtitle 2">
            <a:extLst>
              <a:ext uri="{FF2B5EF4-FFF2-40B4-BE49-F238E27FC236}">
                <a16:creationId xmlns:a16="http://schemas.microsoft.com/office/drawing/2014/main" id="{F9950581-227C-7C46-9F82-3813060DB657}"/>
              </a:ext>
            </a:extLst>
          </p:cNvPr>
          <p:cNvSpPr>
            <a:spLocks noGrp="1"/>
          </p:cNvSpPr>
          <p:nvPr>
            <p:ph type="subTitle" idx="1"/>
          </p:nvPr>
        </p:nvSpPr>
        <p:spPr/>
        <p:txBody>
          <a:bodyPr/>
          <a:lstStyle/>
          <a:p>
            <a:r>
              <a:rPr lang="en-US" dirty="0" err="1"/>
              <a:t>Ke</a:t>
            </a:r>
            <a:r>
              <a:rPr lang="en-US" dirty="0"/>
              <a:t> Zhang</a:t>
            </a:r>
          </a:p>
        </p:txBody>
      </p:sp>
    </p:spTree>
    <p:extLst>
      <p:ext uri="{BB962C8B-B14F-4D97-AF65-F5344CB8AC3E}">
        <p14:creationId xmlns:p14="http://schemas.microsoft.com/office/powerpoint/2010/main" val="2474178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FCA50-8CD8-0649-8366-7CF0B8935DC9}"/>
              </a:ext>
            </a:extLst>
          </p:cNvPr>
          <p:cNvSpPr>
            <a:spLocks noGrp="1"/>
          </p:cNvSpPr>
          <p:nvPr>
            <p:ph type="title"/>
          </p:nvPr>
        </p:nvSpPr>
        <p:spPr/>
        <p:txBody>
          <a:bodyPr/>
          <a:lstStyle/>
          <a:p>
            <a:r>
              <a:rPr lang="en-US" b="1" dirty="0"/>
              <a:t>Loss-chasing</a:t>
            </a:r>
            <a:r>
              <a:rPr lang="zh-CN" altLang="en-US" b="1" dirty="0"/>
              <a:t> </a:t>
            </a:r>
            <a:r>
              <a:rPr lang="en-US" altLang="zh-CN" b="1" dirty="0"/>
              <a:t>in gambling</a:t>
            </a:r>
            <a:endParaRPr lang="en-US" b="1" dirty="0"/>
          </a:p>
        </p:txBody>
      </p:sp>
      <p:sp>
        <p:nvSpPr>
          <p:cNvPr id="3" name="Content Placeholder 2">
            <a:extLst>
              <a:ext uri="{FF2B5EF4-FFF2-40B4-BE49-F238E27FC236}">
                <a16:creationId xmlns:a16="http://schemas.microsoft.com/office/drawing/2014/main" id="{D2BA470C-15F2-2147-8D8F-B787B03302D7}"/>
              </a:ext>
            </a:extLst>
          </p:cNvPr>
          <p:cNvSpPr>
            <a:spLocks noGrp="1"/>
          </p:cNvSpPr>
          <p:nvPr>
            <p:ph idx="1"/>
          </p:nvPr>
        </p:nvSpPr>
        <p:spPr/>
        <p:txBody>
          <a:bodyPr>
            <a:normAutofit/>
          </a:bodyPr>
          <a:lstStyle/>
          <a:p>
            <a:r>
              <a:rPr lang="en-US" dirty="0"/>
              <a:t>Loss-chasing: the tendency to increase betting in order to recover prior losses.</a:t>
            </a:r>
          </a:p>
          <a:p>
            <a:endParaRPr lang="en-US" dirty="0"/>
          </a:p>
          <a:p>
            <a:pPr lvl="1"/>
            <a:r>
              <a:rPr lang="en-US" b="1" i="1" dirty="0"/>
              <a:t>Between-session: </a:t>
            </a:r>
            <a:r>
              <a:rPr lang="en-US" dirty="0"/>
              <a:t>if the gambler returns another day to recoup losses (DSM-V); often the most item in screening tools for gambling disorder (Hodgins et al., 2011). </a:t>
            </a:r>
          </a:p>
          <a:p>
            <a:pPr marL="457200" lvl="1" indent="0">
              <a:buNone/>
            </a:pPr>
            <a:endParaRPr lang="en-US" dirty="0"/>
          </a:p>
        </p:txBody>
      </p:sp>
    </p:spTree>
    <p:extLst>
      <p:ext uri="{BB962C8B-B14F-4D97-AF65-F5344CB8AC3E}">
        <p14:creationId xmlns:p14="http://schemas.microsoft.com/office/powerpoint/2010/main" val="799384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ABE1108-6423-4E53-85A1-817683043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9D9ADF-D27C-FC4B-9593-03E0624C2337}"/>
              </a:ext>
            </a:extLst>
          </p:cNvPr>
          <p:cNvSpPr>
            <a:spLocks noGrp="1"/>
          </p:cNvSpPr>
          <p:nvPr>
            <p:ph type="title"/>
          </p:nvPr>
        </p:nvSpPr>
        <p:spPr>
          <a:xfrm>
            <a:off x="4833366" y="543070"/>
            <a:ext cx="6870954" cy="1675626"/>
          </a:xfrm>
        </p:spPr>
        <p:txBody>
          <a:bodyPr>
            <a:normAutofit/>
          </a:bodyPr>
          <a:lstStyle/>
          <a:p>
            <a:r>
              <a:rPr lang="en-US" sz="4000" b="1" dirty="0"/>
              <a:t>Online gambling data</a:t>
            </a:r>
          </a:p>
        </p:txBody>
      </p:sp>
      <p:sp>
        <p:nvSpPr>
          <p:cNvPr id="3" name="Content Placeholder 2">
            <a:extLst>
              <a:ext uri="{FF2B5EF4-FFF2-40B4-BE49-F238E27FC236}">
                <a16:creationId xmlns:a16="http://schemas.microsoft.com/office/drawing/2014/main" id="{F1D3FF7C-225D-804E-8BA1-35773A0C0D4F}"/>
              </a:ext>
            </a:extLst>
          </p:cNvPr>
          <p:cNvSpPr>
            <a:spLocks noGrp="1"/>
          </p:cNvSpPr>
          <p:nvPr>
            <p:ph idx="1"/>
          </p:nvPr>
        </p:nvSpPr>
        <p:spPr>
          <a:xfrm>
            <a:off x="4833365" y="1935126"/>
            <a:ext cx="7069601" cy="4201101"/>
          </a:xfrm>
        </p:spPr>
        <p:txBody>
          <a:bodyPr>
            <a:normAutofit fontScale="92500"/>
          </a:bodyPr>
          <a:lstStyle/>
          <a:p>
            <a:r>
              <a:rPr lang="en-US" sz="2600" dirty="0"/>
              <a:t>Betting </a:t>
            </a:r>
            <a:r>
              <a:rPr lang="en-US" sz="2600" dirty="0" err="1"/>
              <a:t>behaviour</a:t>
            </a:r>
            <a:r>
              <a:rPr lang="en-US" sz="2600" dirty="0"/>
              <a:t> tracked on the </a:t>
            </a:r>
            <a:r>
              <a:rPr lang="en-US" sz="2600" dirty="0" err="1"/>
              <a:t>PlayNow.com</a:t>
            </a:r>
            <a:endParaRPr lang="en-US" sz="2600" dirty="0"/>
          </a:p>
          <a:p>
            <a:r>
              <a:rPr lang="en-US" sz="2600" dirty="0"/>
              <a:t>Inclusion criteria:</a:t>
            </a:r>
          </a:p>
          <a:p>
            <a:pPr lvl="1"/>
            <a:r>
              <a:rPr lang="en-US" sz="2200" dirty="0"/>
              <a:t>April 2015, BC residents </a:t>
            </a:r>
          </a:p>
          <a:p>
            <a:pPr lvl="1"/>
            <a:r>
              <a:rPr lang="en-CA" sz="2200" dirty="0"/>
              <a:t>Users must have played &gt;1 session in slots, table games, video poker (No mixed-game session)</a:t>
            </a:r>
          </a:p>
          <a:p>
            <a:pPr lvl="1"/>
            <a:r>
              <a:rPr lang="en-CA" sz="2200" dirty="0"/>
              <a:t>Users must have played &lt; </a:t>
            </a:r>
            <a:r>
              <a:rPr lang="en-CA" sz="2000" dirty="0"/>
              <a:t>200,000 bets (3SD outliers)</a:t>
            </a:r>
            <a:endParaRPr lang="en-CA" sz="2200" dirty="0"/>
          </a:p>
          <a:p>
            <a:r>
              <a:rPr lang="en-CA" sz="2600" dirty="0"/>
              <a:t>135,330 gambling sessions from 9,775 unique users</a:t>
            </a:r>
          </a:p>
          <a:p>
            <a:pPr lvl="1"/>
            <a:r>
              <a:rPr lang="en-CA" dirty="0"/>
              <a:t>109,230 slots sessions</a:t>
            </a:r>
          </a:p>
          <a:p>
            <a:pPr lvl="1"/>
            <a:r>
              <a:rPr lang="en-CA" dirty="0"/>
              <a:t>21,520 table games sessions (e.g., blackjack, roulette)</a:t>
            </a:r>
          </a:p>
          <a:p>
            <a:pPr lvl="1"/>
            <a:r>
              <a:rPr lang="en-CA" dirty="0"/>
              <a:t>4,580 video poker sessions</a:t>
            </a:r>
          </a:p>
          <a:p>
            <a:pPr lvl="1"/>
            <a:endParaRPr lang="en-CA" dirty="0"/>
          </a:p>
          <a:p>
            <a:pPr lvl="1"/>
            <a:endParaRPr lang="en-CA" sz="2000" dirty="0"/>
          </a:p>
          <a:p>
            <a:pPr marL="0" indent="0">
              <a:buNone/>
            </a:pPr>
            <a:endParaRPr lang="en-US" sz="2000" dirty="0"/>
          </a:p>
        </p:txBody>
      </p:sp>
      <p:pic>
        <p:nvPicPr>
          <p:cNvPr id="13" name="Picture 12" descr="A picture containing monitor, indoor, screen, sitting&#10;&#10;Description automatically generated">
            <a:extLst>
              <a:ext uri="{FF2B5EF4-FFF2-40B4-BE49-F238E27FC236}">
                <a16:creationId xmlns:a16="http://schemas.microsoft.com/office/drawing/2014/main" id="{261E299B-C9F9-FB41-A7A4-D1B7CBB4D317}"/>
              </a:ext>
            </a:extLst>
          </p:cNvPr>
          <p:cNvPicPr>
            <a:picLocks noChangeAspect="1"/>
          </p:cNvPicPr>
          <p:nvPr/>
        </p:nvPicPr>
        <p:blipFill>
          <a:blip r:embed="rId3"/>
          <a:stretch>
            <a:fillRect/>
          </a:stretch>
        </p:blipFill>
        <p:spPr>
          <a:xfrm>
            <a:off x="937016" y="4624486"/>
            <a:ext cx="2958677" cy="2100081"/>
          </a:xfrm>
          <a:prstGeom prst="rect">
            <a:avLst/>
          </a:prstGeom>
        </p:spPr>
      </p:pic>
      <p:pic>
        <p:nvPicPr>
          <p:cNvPr id="15" name="Picture 14" descr="Graphical user interface, website&#10;&#10;Description automatically generated">
            <a:extLst>
              <a:ext uri="{FF2B5EF4-FFF2-40B4-BE49-F238E27FC236}">
                <a16:creationId xmlns:a16="http://schemas.microsoft.com/office/drawing/2014/main" id="{F1DA8BEB-E588-CE49-A962-B535013A40F3}"/>
              </a:ext>
            </a:extLst>
          </p:cNvPr>
          <p:cNvPicPr>
            <a:picLocks noChangeAspect="1"/>
          </p:cNvPicPr>
          <p:nvPr/>
        </p:nvPicPr>
        <p:blipFill>
          <a:blip r:embed="rId4"/>
          <a:stretch>
            <a:fillRect/>
          </a:stretch>
        </p:blipFill>
        <p:spPr>
          <a:xfrm>
            <a:off x="937671" y="423948"/>
            <a:ext cx="2958023" cy="2100081"/>
          </a:xfrm>
          <a:prstGeom prst="rect">
            <a:avLst/>
          </a:prstGeom>
        </p:spPr>
      </p:pic>
      <p:pic>
        <p:nvPicPr>
          <p:cNvPr id="19" name="Picture 18" descr="Graphical user interface, application&#10;&#10;Description automatically generated">
            <a:extLst>
              <a:ext uri="{FF2B5EF4-FFF2-40B4-BE49-F238E27FC236}">
                <a16:creationId xmlns:a16="http://schemas.microsoft.com/office/drawing/2014/main" id="{2C0FF2AB-60C8-6247-B6DF-DF9E917E0A2D}"/>
              </a:ext>
            </a:extLst>
          </p:cNvPr>
          <p:cNvPicPr>
            <a:picLocks noChangeAspect="1"/>
          </p:cNvPicPr>
          <p:nvPr/>
        </p:nvPicPr>
        <p:blipFill>
          <a:blip r:embed="rId5"/>
          <a:stretch>
            <a:fillRect/>
          </a:stretch>
        </p:blipFill>
        <p:spPr>
          <a:xfrm>
            <a:off x="937670" y="2524029"/>
            <a:ext cx="2958023" cy="2100457"/>
          </a:xfrm>
          <a:prstGeom prst="rect">
            <a:avLst/>
          </a:prstGeom>
        </p:spPr>
      </p:pic>
    </p:spTree>
    <p:extLst>
      <p:ext uri="{BB962C8B-B14F-4D97-AF65-F5344CB8AC3E}">
        <p14:creationId xmlns:p14="http://schemas.microsoft.com/office/powerpoint/2010/main" val="2160553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1ED077-5FC8-0542-9C20-9416C1B2BFBF}"/>
              </a:ext>
            </a:extLst>
          </p:cNvPr>
          <p:cNvSpPr>
            <a:spLocks noGrp="1"/>
          </p:cNvSpPr>
          <p:nvPr>
            <p:ph idx="1"/>
          </p:nvPr>
        </p:nvSpPr>
        <p:spPr>
          <a:xfrm>
            <a:off x="4386263" y="2143767"/>
            <a:ext cx="7610475" cy="4351338"/>
          </a:xfrm>
        </p:spPr>
        <p:txBody>
          <a:bodyPr>
            <a:normAutofit/>
          </a:bodyPr>
          <a:lstStyle/>
          <a:p>
            <a:pPr marL="514350" indent="-514350">
              <a:buFont typeface="+mj-lt"/>
              <a:buAutoNum type="arabicPeriod"/>
            </a:pPr>
            <a:r>
              <a:rPr lang="en-US" dirty="0"/>
              <a:t>Does the magnitude of total losses in the prior session predict the time interval between gambling sessions?</a:t>
            </a:r>
          </a:p>
          <a:p>
            <a:pPr marL="514350" indent="-514350">
              <a:buFont typeface="+mj-lt"/>
              <a:buAutoNum type="arabicPeriod"/>
            </a:pPr>
            <a:endParaRPr lang="en-US" dirty="0"/>
          </a:p>
          <a:p>
            <a:pPr marL="514350" indent="-514350">
              <a:buAutoNum type="arabicPeriod"/>
            </a:pPr>
            <a:r>
              <a:rPr lang="en-US" dirty="0"/>
              <a:t>How does this loss-chasing tendency vary by slots, video poker, table games?</a:t>
            </a:r>
          </a:p>
          <a:p>
            <a:pPr lvl="1"/>
            <a:r>
              <a:rPr lang="en-US" dirty="0"/>
              <a:t>Slots and video poker: play continuously at a fast pace and accumulate</a:t>
            </a:r>
            <a:r>
              <a:rPr lang="en-US" dirty="0">
                <a:sym typeface="Wingdings" pitchFamily="2" charset="2"/>
              </a:rPr>
              <a:t> loss quickly</a:t>
            </a:r>
          </a:p>
          <a:p>
            <a:pPr lvl="1"/>
            <a:r>
              <a:rPr lang="en-US" dirty="0"/>
              <a:t>Table games: require intentional moves (e.g., count cards, placing bets on numbers)</a:t>
            </a:r>
          </a:p>
          <a:p>
            <a:pPr marL="0" indent="0">
              <a:buNone/>
            </a:pPr>
            <a:endParaRPr lang="en-US" dirty="0"/>
          </a:p>
        </p:txBody>
      </p:sp>
      <p:sp>
        <p:nvSpPr>
          <p:cNvPr id="7" name="Title 1">
            <a:extLst>
              <a:ext uri="{FF2B5EF4-FFF2-40B4-BE49-F238E27FC236}">
                <a16:creationId xmlns:a16="http://schemas.microsoft.com/office/drawing/2014/main" id="{8627306B-4F24-2C43-ABE9-C13A32BD4C08}"/>
              </a:ext>
            </a:extLst>
          </p:cNvPr>
          <p:cNvSpPr txBox="1">
            <a:spLocks/>
          </p:cNvSpPr>
          <p:nvPr/>
        </p:nvSpPr>
        <p:spPr>
          <a:xfrm>
            <a:off x="4833366" y="543070"/>
            <a:ext cx="6870954" cy="16756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t>Questions</a:t>
            </a:r>
          </a:p>
        </p:txBody>
      </p:sp>
      <p:sp>
        <p:nvSpPr>
          <p:cNvPr id="10" name="Title 9">
            <a:extLst>
              <a:ext uri="{FF2B5EF4-FFF2-40B4-BE49-F238E27FC236}">
                <a16:creationId xmlns:a16="http://schemas.microsoft.com/office/drawing/2014/main" id="{CED8BC69-9F6F-FE4A-A8AE-F2B820B143A4}"/>
              </a:ext>
            </a:extLst>
          </p:cNvPr>
          <p:cNvSpPr>
            <a:spLocks noGrp="1"/>
          </p:cNvSpPr>
          <p:nvPr>
            <p:ph type="title"/>
          </p:nvPr>
        </p:nvSpPr>
        <p:spPr/>
        <p:txBody>
          <a:bodyPr/>
          <a:lstStyle/>
          <a:p>
            <a:endParaRPr lang="en-US"/>
          </a:p>
        </p:txBody>
      </p:sp>
      <p:pic>
        <p:nvPicPr>
          <p:cNvPr id="11" name="Picture 10" descr="A picture containing monitor, indoor, screen, sitting&#10;&#10;Description automatically generated">
            <a:extLst>
              <a:ext uri="{FF2B5EF4-FFF2-40B4-BE49-F238E27FC236}">
                <a16:creationId xmlns:a16="http://schemas.microsoft.com/office/drawing/2014/main" id="{21455E0C-1BBA-9747-8200-D06E93B69B17}"/>
              </a:ext>
            </a:extLst>
          </p:cNvPr>
          <p:cNvPicPr>
            <a:picLocks noChangeAspect="1"/>
          </p:cNvPicPr>
          <p:nvPr/>
        </p:nvPicPr>
        <p:blipFill>
          <a:blip r:embed="rId3"/>
          <a:stretch>
            <a:fillRect/>
          </a:stretch>
        </p:blipFill>
        <p:spPr>
          <a:xfrm>
            <a:off x="937016" y="4624486"/>
            <a:ext cx="2958677" cy="2100081"/>
          </a:xfrm>
          <a:prstGeom prst="rect">
            <a:avLst/>
          </a:prstGeom>
        </p:spPr>
      </p:pic>
      <p:pic>
        <p:nvPicPr>
          <p:cNvPr id="12" name="Picture 11" descr="Graphical user interface, website&#10;&#10;Description automatically generated">
            <a:extLst>
              <a:ext uri="{FF2B5EF4-FFF2-40B4-BE49-F238E27FC236}">
                <a16:creationId xmlns:a16="http://schemas.microsoft.com/office/drawing/2014/main" id="{5DBE8707-37E2-FB46-826B-DAA4DF352727}"/>
              </a:ext>
            </a:extLst>
          </p:cNvPr>
          <p:cNvPicPr>
            <a:picLocks noChangeAspect="1"/>
          </p:cNvPicPr>
          <p:nvPr/>
        </p:nvPicPr>
        <p:blipFill>
          <a:blip r:embed="rId4"/>
          <a:stretch>
            <a:fillRect/>
          </a:stretch>
        </p:blipFill>
        <p:spPr>
          <a:xfrm>
            <a:off x="937671" y="423948"/>
            <a:ext cx="2958023" cy="2100081"/>
          </a:xfrm>
          <a:prstGeom prst="rect">
            <a:avLst/>
          </a:prstGeom>
        </p:spPr>
      </p:pic>
      <p:pic>
        <p:nvPicPr>
          <p:cNvPr id="13" name="Picture 12" descr="Graphical user interface, application&#10;&#10;Description automatically generated">
            <a:extLst>
              <a:ext uri="{FF2B5EF4-FFF2-40B4-BE49-F238E27FC236}">
                <a16:creationId xmlns:a16="http://schemas.microsoft.com/office/drawing/2014/main" id="{C9FAAFC1-F5E2-A24D-B97A-7AF212B03E32}"/>
              </a:ext>
            </a:extLst>
          </p:cNvPr>
          <p:cNvPicPr>
            <a:picLocks noChangeAspect="1"/>
          </p:cNvPicPr>
          <p:nvPr/>
        </p:nvPicPr>
        <p:blipFill>
          <a:blip r:embed="rId5"/>
          <a:stretch>
            <a:fillRect/>
          </a:stretch>
        </p:blipFill>
        <p:spPr>
          <a:xfrm>
            <a:off x="937670" y="2524029"/>
            <a:ext cx="2958023" cy="2100457"/>
          </a:xfrm>
          <a:prstGeom prst="rect">
            <a:avLst/>
          </a:prstGeom>
        </p:spPr>
      </p:pic>
    </p:spTree>
    <p:extLst>
      <p:ext uri="{BB962C8B-B14F-4D97-AF65-F5344CB8AC3E}">
        <p14:creationId xmlns:p14="http://schemas.microsoft.com/office/powerpoint/2010/main" val="2203482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B6CDB-BA5B-9E46-8A5A-DF6E1F1ADB80}"/>
              </a:ext>
            </a:extLst>
          </p:cNvPr>
          <p:cNvSpPr>
            <a:spLocks noGrp="1"/>
          </p:cNvSpPr>
          <p:nvPr>
            <p:ph type="title"/>
          </p:nvPr>
        </p:nvSpPr>
        <p:spPr/>
        <p:txBody>
          <a:bodyPr/>
          <a:lstStyle/>
          <a:p>
            <a:r>
              <a:rPr lang="en-US" b="1" dirty="0"/>
              <a:t>Analysis</a:t>
            </a:r>
          </a:p>
        </p:txBody>
      </p:sp>
      <p:sp>
        <p:nvSpPr>
          <p:cNvPr id="3" name="Content Placeholder 2">
            <a:extLst>
              <a:ext uri="{FF2B5EF4-FFF2-40B4-BE49-F238E27FC236}">
                <a16:creationId xmlns:a16="http://schemas.microsoft.com/office/drawing/2014/main" id="{01AB128F-70D9-004B-9262-72D96C702F4E}"/>
              </a:ext>
            </a:extLst>
          </p:cNvPr>
          <p:cNvSpPr>
            <a:spLocks noGrp="1"/>
          </p:cNvSpPr>
          <p:nvPr>
            <p:ph idx="1"/>
          </p:nvPr>
        </p:nvSpPr>
        <p:spPr>
          <a:xfrm>
            <a:off x="4635799" y="2013852"/>
            <a:ext cx="6491339" cy="4351338"/>
          </a:xfrm>
        </p:spPr>
        <p:txBody>
          <a:bodyPr/>
          <a:lstStyle/>
          <a:p>
            <a:pPr marL="0" indent="0">
              <a:buNone/>
            </a:pPr>
            <a:r>
              <a:rPr lang="en-US" b="1" dirty="0"/>
              <a:t>Multilevel Modeling clustering users:</a:t>
            </a:r>
          </a:p>
          <a:p>
            <a:pPr marL="0" indent="0">
              <a:buNone/>
            </a:pPr>
            <a:r>
              <a:rPr lang="en-US" dirty="0"/>
              <a:t>IVs = Prior total loss, Game, Interaction </a:t>
            </a:r>
          </a:p>
          <a:p>
            <a:pPr marL="0" indent="0">
              <a:buNone/>
            </a:pPr>
            <a:r>
              <a:rPr lang="en-US" dirty="0"/>
              <a:t>DV = Time interval</a:t>
            </a:r>
          </a:p>
          <a:p>
            <a:pPr marL="0" indent="0">
              <a:buNone/>
            </a:pPr>
            <a:endParaRPr lang="en-US" dirty="0"/>
          </a:p>
          <a:p>
            <a:pPr marL="0" indent="0">
              <a:buNone/>
            </a:pPr>
            <a:r>
              <a:rPr lang="en-US" i="1" dirty="0"/>
              <a:t>(Generalized Linear Mixed Model)</a:t>
            </a:r>
            <a:endParaRPr lang="en-CA" i="1" dirty="0"/>
          </a:p>
        </p:txBody>
      </p:sp>
      <p:sp>
        <p:nvSpPr>
          <p:cNvPr id="7" name="TextBox 6">
            <a:extLst>
              <a:ext uri="{FF2B5EF4-FFF2-40B4-BE49-F238E27FC236}">
                <a16:creationId xmlns:a16="http://schemas.microsoft.com/office/drawing/2014/main" id="{649C3848-89B8-E543-A75D-D6A2AB9D6084}"/>
              </a:ext>
            </a:extLst>
          </p:cNvPr>
          <p:cNvSpPr txBox="1"/>
          <p:nvPr/>
        </p:nvSpPr>
        <p:spPr>
          <a:xfrm>
            <a:off x="1064856" y="2013852"/>
            <a:ext cx="2086212" cy="461665"/>
          </a:xfrm>
          <a:prstGeom prst="rect">
            <a:avLst/>
          </a:prstGeom>
          <a:noFill/>
        </p:spPr>
        <p:txBody>
          <a:bodyPr wrap="square" rtlCol="0">
            <a:spAutoFit/>
          </a:bodyPr>
          <a:lstStyle/>
          <a:p>
            <a:r>
              <a:rPr lang="en-US" sz="2400" b="1" dirty="0"/>
              <a:t>Data structure</a:t>
            </a:r>
          </a:p>
        </p:txBody>
      </p:sp>
      <p:sp>
        <p:nvSpPr>
          <p:cNvPr id="8" name="TextBox 7">
            <a:extLst>
              <a:ext uri="{FF2B5EF4-FFF2-40B4-BE49-F238E27FC236}">
                <a16:creationId xmlns:a16="http://schemas.microsoft.com/office/drawing/2014/main" id="{978EDC3F-3E7D-EF47-8BAB-7582DA5BD4D7}"/>
              </a:ext>
            </a:extLst>
          </p:cNvPr>
          <p:cNvSpPr txBox="1"/>
          <p:nvPr/>
        </p:nvSpPr>
        <p:spPr>
          <a:xfrm>
            <a:off x="1064856" y="2579707"/>
            <a:ext cx="1267047" cy="461665"/>
          </a:xfrm>
          <a:prstGeom prst="rect">
            <a:avLst/>
          </a:prstGeom>
          <a:noFill/>
        </p:spPr>
        <p:txBody>
          <a:bodyPr wrap="square" rtlCol="0">
            <a:spAutoFit/>
          </a:bodyPr>
          <a:lstStyle/>
          <a:p>
            <a:r>
              <a:rPr lang="en-US" sz="2400" i="1" dirty="0"/>
              <a:t>user id</a:t>
            </a:r>
          </a:p>
        </p:txBody>
      </p:sp>
      <p:sp>
        <p:nvSpPr>
          <p:cNvPr id="9" name="TextBox 8">
            <a:extLst>
              <a:ext uri="{FF2B5EF4-FFF2-40B4-BE49-F238E27FC236}">
                <a16:creationId xmlns:a16="http://schemas.microsoft.com/office/drawing/2014/main" id="{B22ADE83-32C8-CB43-A004-DC86D67C8117}"/>
              </a:ext>
            </a:extLst>
          </p:cNvPr>
          <p:cNvSpPr txBox="1"/>
          <p:nvPr/>
        </p:nvSpPr>
        <p:spPr>
          <a:xfrm>
            <a:off x="1064856" y="3816628"/>
            <a:ext cx="2337563" cy="1569660"/>
          </a:xfrm>
          <a:prstGeom prst="rect">
            <a:avLst/>
          </a:prstGeom>
          <a:noFill/>
        </p:spPr>
        <p:txBody>
          <a:bodyPr wrap="square" rtlCol="0">
            <a:spAutoFit/>
          </a:bodyPr>
          <a:lstStyle/>
          <a:p>
            <a:r>
              <a:rPr lang="en-US" sz="2400" i="1" dirty="0"/>
              <a:t>Sessional data:</a:t>
            </a:r>
          </a:p>
          <a:p>
            <a:pPr marL="285750" indent="-285750">
              <a:buFont typeface="Arial" panose="020B0604020202020204" pitchFamily="34" charset="0"/>
              <a:buChar char="•"/>
            </a:pPr>
            <a:r>
              <a:rPr lang="en-US" sz="2400" dirty="0"/>
              <a:t>Prior total loss</a:t>
            </a:r>
          </a:p>
          <a:p>
            <a:pPr marL="285750" indent="-285750">
              <a:buFont typeface="Arial" panose="020B0604020202020204" pitchFamily="34" charset="0"/>
              <a:buChar char="•"/>
            </a:pPr>
            <a:r>
              <a:rPr lang="en-US" sz="2400" dirty="0"/>
              <a:t>Time interval </a:t>
            </a:r>
          </a:p>
          <a:p>
            <a:pPr marL="285750" indent="-285750">
              <a:buFont typeface="Arial" panose="020B0604020202020204" pitchFamily="34" charset="0"/>
              <a:buChar char="•"/>
            </a:pPr>
            <a:r>
              <a:rPr lang="en-US" sz="2400" dirty="0"/>
              <a:t>Game</a:t>
            </a:r>
          </a:p>
        </p:txBody>
      </p:sp>
      <p:cxnSp>
        <p:nvCxnSpPr>
          <p:cNvPr id="11" name="Straight Connector 10">
            <a:extLst>
              <a:ext uri="{FF2B5EF4-FFF2-40B4-BE49-F238E27FC236}">
                <a16:creationId xmlns:a16="http://schemas.microsoft.com/office/drawing/2014/main" id="{EDC5EF15-E68F-C449-8288-4781E55BFAE9}"/>
              </a:ext>
            </a:extLst>
          </p:cNvPr>
          <p:cNvCxnSpPr/>
          <p:nvPr/>
        </p:nvCxnSpPr>
        <p:spPr>
          <a:xfrm flipV="1">
            <a:off x="1698379" y="3041372"/>
            <a:ext cx="0" cy="775256"/>
          </a:xfrm>
          <a:prstGeom prst="line">
            <a:avLst/>
          </a:prstGeom>
          <a:ln w="254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3656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FB50-8DB0-EF4A-9BA6-1CCB50F6B461}"/>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b="1" kern="1200" dirty="0">
                <a:solidFill>
                  <a:schemeClr val="tx1"/>
                </a:solidFill>
                <a:latin typeface="+mj-lt"/>
                <a:ea typeface="+mj-ea"/>
                <a:cs typeface="+mj-cs"/>
              </a:rPr>
              <a:t>Descriptive sessional data </a:t>
            </a:r>
          </a:p>
        </p:txBody>
      </p:sp>
      <p:sp>
        <p:nvSpPr>
          <p:cNvPr id="4" name="Rectangle 3">
            <a:extLst>
              <a:ext uri="{FF2B5EF4-FFF2-40B4-BE49-F238E27FC236}">
                <a16:creationId xmlns:a16="http://schemas.microsoft.com/office/drawing/2014/main" id="{0A017DC8-7046-6248-B84A-F92D49572941}"/>
              </a:ext>
            </a:extLst>
          </p:cNvPr>
          <p:cNvSpPr/>
          <p:nvPr/>
        </p:nvSpPr>
        <p:spPr>
          <a:xfrm>
            <a:off x="838200" y="3135086"/>
            <a:ext cx="10330543" cy="29391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E491369-DEFE-5643-89BE-4589BDA56B3D}"/>
              </a:ext>
            </a:extLst>
          </p:cNvPr>
          <p:cNvSpPr/>
          <p:nvPr/>
        </p:nvSpPr>
        <p:spPr>
          <a:xfrm>
            <a:off x="838199" y="3428999"/>
            <a:ext cx="10330543" cy="29391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455C1550-339B-244F-94C7-3FE3BA0B6BB4}"/>
              </a:ext>
            </a:extLst>
          </p:cNvPr>
          <p:cNvPicPr>
            <a:picLocks noChangeAspect="1"/>
          </p:cNvPicPr>
          <p:nvPr/>
        </p:nvPicPr>
        <p:blipFill>
          <a:blip r:embed="rId3"/>
          <a:stretch>
            <a:fillRect/>
          </a:stretch>
        </p:blipFill>
        <p:spPr>
          <a:xfrm>
            <a:off x="786203" y="2303330"/>
            <a:ext cx="10619593" cy="1663512"/>
          </a:xfrm>
          <a:prstGeom prst="rect">
            <a:avLst/>
          </a:prstGeom>
        </p:spPr>
      </p:pic>
    </p:spTree>
    <p:extLst>
      <p:ext uri="{BB962C8B-B14F-4D97-AF65-F5344CB8AC3E}">
        <p14:creationId xmlns:p14="http://schemas.microsoft.com/office/powerpoint/2010/main" val="2836482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D083C-621F-1347-B4D6-1E0D4C586027}"/>
              </a:ext>
            </a:extLst>
          </p:cNvPr>
          <p:cNvSpPr>
            <a:spLocks noGrp="1"/>
          </p:cNvSpPr>
          <p:nvPr>
            <p:ph type="title"/>
          </p:nvPr>
        </p:nvSpPr>
        <p:spPr/>
        <p:txBody>
          <a:bodyPr/>
          <a:lstStyle/>
          <a:p>
            <a:r>
              <a:rPr lang="en-US" b="1" dirty="0"/>
              <a:t>Results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FBCB71E-281F-484B-B28F-40B442DAA5C6}"/>
                  </a:ext>
                </a:extLst>
              </p:cNvPr>
              <p:cNvSpPr>
                <a:spLocks noGrp="1"/>
              </p:cNvSpPr>
              <p:nvPr>
                <p:ph idx="1"/>
              </p:nvPr>
            </p:nvSpPr>
            <p:spPr>
              <a:xfrm>
                <a:off x="6772469" y="1956254"/>
                <a:ext cx="5021424" cy="4351338"/>
              </a:xfrm>
            </p:spPr>
            <p:txBody>
              <a:bodyPr>
                <a:normAutofit/>
              </a:bodyPr>
              <a:lstStyle/>
              <a:p>
                <a:r>
                  <a:rPr lang="en-US" sz="2400" dirty="0"/>
                  <a:t>Loss-chasing pattern occurred across all three games.</a:t>
                </a:r>
              </a:p>
              <a:p>
                <a:endParaRPr lang="en-US" sz="2400" dirty="0"/>
              </a:p>
              <a:p>
                <a:r>
                  <a:rPr lang="en-US" sz="2400" dirty="0"/>
                  <a:t>This tendency varied by games</a:t>
                </a:r>
              </a:p>
              <a:p>
                <a:pPr lvl="1"/>
                <a:r>
                  <a:rPr lang="en-US" sz="2000" dirty="0"/>
                  <a:t>Slots </a:t>
                </a:r>
                <a14:m>
                  <m:oMath xmlns:m="http://schemas.openxmlformats.org/officeDocument/2006/math">
                    <m:r>
                      <a:rPr lang="en-CA" sz="2000" b="0" i="1" smtClean="0">
                        <a:latin typeface="Cambria Math" panose="02040503050406030204" pitchFamily="18" charset="0"/>
                      </a:rPr>
                      <m:t>~</m:t>
                    </m:r>
                  </m:oMath>
                </a14:m>
                <a:r>
                  <a:rPr lang="en-US" sz="2000" dirty="0"/>
                  <a:t> video poker </a:t>
                </a:r>
                <a14:m>
                  <m:oMath xmlns:m="http://schemas.openxmlformats.org/officeDocument/2006/math">
                    <m:r>
                      <a:rPr lang="en-CA" sz="2000" b="0" i="1" smtClean="0">
                        <a:latin typeface="Cambria Math" panose="02040503050406030204" pitchFamily="18" charset="0"/>
                      </a:rPr>
                      <m:t>&gt;</m:t>
                    </m:r>
                  </m:oMath>
                </a14:m>
                <a:r>
                  <a:rPr lang="en-US" sz="2000" dirty="0"/>
                  <a:t> Table games (</a:t>
                </a:r>
                <a:r>
                  <a:rPr lang="en-US" sz="2000" i="1" dirty="0"/>
                  <a:t>significant interaction</a:t>
                </a:r>
                <a:r>
                  <a:rPr lang="en-US" sz="2000" dirty="0"/>
                  <a:t>)</a:t>
                </a:r>
              </a:p>
            </p:txBody>
          </p:sp>
        </mc:Choice>
        <mc:Fallback xmlns="">
          <p:sp>
            <p:nvSpPr>
              <p:cNvPr id="3" name="Content Placeholder 2">
                <a:extLst>
                  <a:ext uri="{FF2B5EF4-FFF2-40B4-BE49-F238E27FC236}">
                    <a16:creationId xmlns:a16="http://schemas.microsoft.com/office/drawing/2014/main" id="{BFBCB71E-281F-484B-B28F-40B442DAA5C6}"/>
                  </a:ext>
                </a:extLst>
              </p:cNvPr>
              <p:cNvSpPr>
                <a:spLocks noGrp="1" noRot="1" noChangeAspect="1" noMove="1" noResize="1" noEditPoints="1" noAdjustHandles="1" noChangeArrowheads="1" noChangeShapeType="1" noTextEdit="1"/>
              </p:cNvSpPr>
              <p:nvPr>
                <p:ph idx="1"/>
              </p:nvPr>
            </p:nvSpPr>
            <p:spPr>
              <a:xfrm>
                <a:off x="6772469" y="1956254"/>
                <a:ext cx="5021424" cy="4351338"/>
              </a:xfrm>
              <a:blipFill>
                <a:blip r:embed="rId3"/>
                <a:stretch>
                  <a:fillRect l="-1768" t="-1749" r="-2020"/>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1F3E2AD9-1F96-A843-BF58-1C253F4FB52D}"/>
              </a:ext>
            </a:extLst>
          </p:cNvPr>
          <p:cNvPicPr>
            <a:picLocks noChangeAspect="1"/>
          </p:cNvPicPr>
          <p:nvPr/>
        </p:nvPicPr>
        <p:blipFill>
          <a:blip r:embed="rId4"/>
          <a:stretch>
            <a:fillRect/>
          </a:stretch>
        </p:blipFill>
        <p:spPr>
          <a:xfrm>
            <a:off x="838200" y="1956254"/>
            <a:ext cx="5604105" cy="3530145"/>
          </a:xfrm>
          <a:prstGeom prst="rect">
            <a:avLst/>
          </a:prstGeom>
        </p:spPr>
      </p:pic>
      <p:sp>
        <p:nvSpPr>
          <p:cNvPr id="6" name="Rectangle 5">
            <a:extLst>
              <a:ext uri="{FF2B5EF4-FFF2-40B4-BE49-F238E27FC236}">
                <a16:creationId xmlns:a16="http://schemas.microsoft.com/office/drawing/2014/main" id="{9FD2026A-776A-3F48-B821-9A067EA69978}"/>
              </a:ext>
            </a:extLst>
          </p:cNvPr>
          <p:cNvSpPr/>
          <p:nvPr/>
        </p:nvSpPr>
        <p:spPr>
          <a:xfrm>
            <a:off x="1971338" y="1690688"/>
            <a:ext cx="2352375" cy="369332"/>
          </a:xfrm>
          <a:prstGeom prst="rect">
            <a:avLst/>
          </a:prstGeom>
        </p:spPr>
        <p:txBody>
          <a:bodyPr wrap="none">
            <a:spAutoFit/>
          </a:bodyPr>
          <a:lstStyle/>
          <a:p>
            <a:r>
              <a:rPr lang="en-US" i="1" dirty="0"/>
              <a:t>Prior total loss x games</a:t>
            </a:r>
            <a:endParaRPr lang="en-US" dirty="0"/>
          </a:p>
        </p:txBody>
      </p:sp>
      <p:sp>
        <p:nvSpPr>
          <p:cNvPr id="4" name="Rectangle 3">
            <a:extLst>
              <a:ext uri="{FF2B5EF4-FFF2-40B4-BE49-F238E27FC236}">
                <a16:creationId xmlns:a16="http://schemas.microsoft.com/office/drawing/2014/main" id="{7499F50B-92D4-EB40-BDB6-FAA56A4D28B8}"/>
              </a:ext>
            </a:extLst>
          </p:cNvPr>
          <p:cNvSpPr/>
          <p:nvPr/>
        </p:nvSpPr>
        <p:spPr>
          <a:xfrm>
            <a:off x="838200" y="2700338"/>
            <a:ext cx="204788" cy="18002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9D3C8EBE-84C3-4646-87B1-5F50C9A4EB64}"/>
              </a:ext>
            </a:extLst>
          </p:cNvPr>
          <p:cNvSpPr txBox="1"/>
          <p:nvPr/>
        </p:nvSpPr>
        <p:spPr>
          <a:xfrm rot="16200000">
            <a:off x="-1724411" y="2361814"/>
            <a:ext cx="5257800" cy="276999"/>
          </a:xfrm>
          <a:prstGeom prst="rect">
            <a:avLst/>
          </a:prstGeom>
          <a:noFill/>
        </p:spPr>
        <p:txBody>
          <a:bodyPr wrap="square" rtlCol="0">
            <a:spAutoFit/>
          </a:bodyPr>
          <a:lstStyle/>
          <a:p>
            <a:r>
              <a:rPr lang="en-US" sz="1200" dirty="0"/>
              <a:t>Time interval between sessions (in hour)</a:t>
            </a:r>
          </a:p>
        </p:txBody>
      </p:sp>
    </p:spTree>
    <p:extLst>
      <p:ext uri="{BB962C8B-B14F-4D97-AF65-F5344CB8AC3E}">
        <p14:creationId xmlns:p14="http://schemas.microsoft.com/office/powerpoint/2010/main" val="13802046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67A51-7189-1B4E-87E7-6DF5893BAD4C}"/>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2F2E0089-B628-1E47-96BE-4E5DE427C311}"/>
              </a:ext>
            </a:extLst>
          </p:cNvPr>
          <p:cNvSpPr>
            <a:spLocks noGrp="1"/>
          </p:cNvSpPr>
          <p:nvPr>
            <p:ph idx="1"/>
          </p:nvPr>
        </p:nvSpPr>
        <p:spPr>
          <a:xfrm>
            <a:off x="838200" y="1690688"/>
            <a:ext cx="10515600" cy="4486275"/>
          </a:xfrm>
        </p:spPr>
        <p:txBody>
          <a:bodyPr>
            <a:normAutofit/>
          </a:bodyPr>
          <a:lstStyle/>
          <a:p>
            <a:r>
              <a:rPr lang="en-US" b="1" dirty="0"/>
              <a:t>Does the prior total loss predict the time interval between sessions?</a:t>
            </a:r>
            <a:endParaRPr lang="en-CA" b="1" dirty="0"/>
          </a:p>
          <a:p>
            <a:pPr lvl="1"/>
            <a:r>
              <a:rPr lang="en-CA" dirty="0"/>
              <a:t>Typical loss-chasing pattern across all three games; increased prior total loss shortened the time interval to the next session.</a:t>
            </a:r>
          </a:p>
          <a:p>
            <a:r>
              <a:rPr lang="en-US" b="1" dirty="0"/>
              <a:t>How does this loss-chasing tendency vary by games?</a:t>
            </a:r>
          </a:p>
          <a:p>
            <a:pPr lvl="1"/>
            <a:r>
              <a:rPr lang="en-CA" dirty="0"/>
              <a:t>Between-session loss-chasing was less urgent in table games than slots and video poker</a:t>
            </a:r>
          </a:p>
          <a:p>
            <a:pPr lvl="1"/>
            <a:r>
              <a:rPr lang="en-CA" dirty="0"/>
              <a:t>Slots and video poker: fast-pacing games - are more addictive.</a:t>
            </a:r>
          </a:p>
          <a:p>
            <a:pPr lvl="1"/>
            <a:r>
              <a:rPr lang="en-CA" dirty="0"/>
              <a:t>Land slots gambling is the most addictive gambling game, but no data compared e-casino slots and video poker.</a:t>
            </a:r>
          </a:p>
          <a:p>
            <a:pPr lvl="1"/>
            <a:endParaRPr lang="en-CA" dirty="0"/>
          </a:p>
          <a:p>
            <a:pPr lvl="1"/>
            <a:endParaRPr lang="en-CA" dirty="0"/>
          </a:p>
          <a:p>
            <a:endParaRPr lang="en-US" dirty="0"/>
          </a:p>
        </p:txBody>
      </p:sp>
    </p:spTree>
    <p:extLst>
      <p:ext uri="{BB962C8B-B14F-4D97-AF65-F5344CB8AC3E}">
        <p14:creationId xmlns:p14="http://schemas.microsoft.com/office/powerpoint/2010/main" val="8582454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23232</TotalTime>
  <Words>1525</Words>
  <Application>Microsoft Macintosh PowerPoint</Application>
  <PresentationFormat>Widescreen</PresentationFormat>
  <Paragraphs>106</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Cambria Math</vt:lpstr>
      <vt:lpstr>Office Theme</vt:lpstr>
      <vt:lpstr>How do gamblers chase losses? Evidence from online gambling data</vt:lpstr>
      <vt:lpstr>Loss-chasing in gambling</vt:lpstr>
      <vt:lpstr>Online gambling data</vt:lpstr>
      <vt:lpstr>PowerPoint Presentation</vt:lpstr>
      <vt:lpstr>Analysis</vt:lpstr>
      <vt:lpstr>Descriptive sessional data </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 gamblers chase losses?</dc:title>
  <dc:creator>Microsoft Office User</dc:creator>
  <cp:lastModifiedBy>kzhang5@student.ubc.ca</cp:lastModifiedBy>
  <cp:revision>1561</cp:revision>
  <dcterms:created xsi:type="dcterms:W3CDTF">2020-11-17T05:43:31Z</dcterms:created>
  <dcterms:modified xsi:type="dcterms:W3CDTF">2022-02-09T07:28:22Z</dcterms:modified>
</cp:coreProperties>
</file>

<file path=docProps/thumbnail.jpeg>
</file>